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8" r:id="rId2"/>
    <p:sldId id="259" r:id="rId3"/>
    <p:sldId id="314" r:id="rId4"/>
    <p:sldId id="315" r:id="rId5"/>
    <p:sldId id="297" r:id="rId6"/>
    <p:sldId id="299" r:id="rId7"/>
    <p:sldId id="298" r:id="rId8"/>
    <p:sldId id="305" r:id="rId9"/>
    <p:sldId id="302" r:id="rId10"/>
    <p:sldId id="266" r:id="rId11"/>
    <p:sldId id="264" r:id="rId12"/>
    <p:sldId id="307" r:id="rId13"/>
    <p:sldId id="310" r:id="rId14"/>
    <p:sldId id="293" r:id="rId15"/>
    <p:sldId id="311" r:id="rId16"/>
    <p:sldId id="317" r:id="rId17"/>
    <p:sldId id="318" r:id="rId18"/>
    <p:sldId id="313" r:id="rId19"/>
    <p:sldId id="277" r:id="rId20"/>
    <p:sldId id="319" r:id="rId21"/>
    <p:sldId id="320" r:id="rId22"/>
    <p:sldId id="294" r:id="rId23"/>
    <p:sldId id="272" r:id="rId24"/>
    <p:sldId id="321" r:id="rId25"/>
    <p:sldId id="322" r:id="rId26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" initials="" lastIdx="1" clrIdx="0"/>
  <p:cmAuthor id="1" name="Марина В. Карпова" initials="МВК" lastIdx="1" clrIdx="1">
    <p:extLst>
      <p:ext uri="{19B8F6BF-5375-455C-9EA6-DF929625EA0E}">
        <p15:presenceInfo xmlns:p15="http://schemas.microsoft.com/office/powerpoint/2012/main" userId="S-1-5-21-3011887970-4147649278-2921772587-31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E1E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4B26118B-6AF4-43D5-87E4-1F2263E2CEE6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1890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9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126599E-CB7E-4200-A2BF-6E6FB59C200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013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10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E251550-DADF-44C8-91D6-B3D57B8D669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36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10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E251550-DADF-44C8-91D6-B3D57B8D669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5289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10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E251550-DADF-44C8-91D6-B3D57B8D669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40014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17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4BBC233-FC8F-443E-A2B7-E0B1523CE36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43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15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438C897-F536-4EC4-A25A-688D1CE47BA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5085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4B26118B-6AF4-43D5-87E4-1F2263E2CEE6}" type="slidenum">
              <a:rPr lang="ru-RU" sz="1400" b="0" strike="noStrike" spc="-1" smtClean="0">
                <a:latin typeface="Times New Roman"/>
              </a:rPr>
              <a:t>12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1589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4B26118B-6AF4-43D5-87E4-1F2263E2CEE6}" type="slidenum">
              <a:rPr lang="ru-RU" sz="1400" b="0" strike="noStrike" spc="-1" smtClean="0">
                <a:latin typeface="Times New Roman"/>
              </a:rPr>
              <a:t>16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982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6663"/>
            <a:ext cx="5922962" cy="3332162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79320" y="4751640"/>
            <a:ext cx="5438160" cy="388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sldNum" idx="23"/>
          </p:nvPr>
        </p:nvSpPr>
        <p:spPr>
          <a:xfrm>
            <a:off x="3849840" y="9380160"/>
            <a:ext cx="2945520" cy="49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80BC4AF-2918-472D-9CAC-56F920DE066D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468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EE59AF0-00D5-40E7-A7C6-56A5857179E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D65878F-763F-43E9-8384-BA599A06D35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4AA9E92-B596-4E0D-801B-1B3801674DD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82791E4-F87A-4D52-A44A-633777B0496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AD25797-0245-4560-95B4-BCF88E26DCD0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D9A83FD-5B39-40A9-8CC2-5CB2FC2F474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1A17B5A-64F8-4437-892A-254FAA7DBA5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5F46351-BC6C-406B-B0B2-84945759DD0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F9F7A3C-DA9D-405D-907D-0CA695EE186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49DD3E-F34D-4B91-8D29-F7213399242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89BEFE-3604-407B-B279-E465120693E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125A854-6D22-417B-96B3-B371E0C69D0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4165560" y="6356520"/>
            <a:ext cx="385992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8737560" y="635652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>
              <a:lnSpc>
                <a:spcPct val="100000"/>
              </a:lnSpc>
              <a:buNone/>
              <a:defRPr lang="ru-RU" sz="18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fld id="{CD275632-F29B-4B6A-A8D4-92754773C876}" type="slidenum">
              <a:rPr lang="ru-RU" sz="1800" b="0" strike="noStrike" spc="-1">
                <a:solidFill>
                  <a:srgbClr val="000000"/>
                </a:solidFill>
                <a:latin typeface="Calibri"/>
              </a:rPr>
              <a:t>‹#›</a:t>
            </a:fld>
            <a:endParaRPr lang="ru-RU" sz="18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09480" y="6356520"/>
            <a:ext cx="2844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jpe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3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8.png"/><Relationship Id="rId7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hyperlink" Target="https://esia.gosuslugi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hyperlink" Target="https://esia.gosuslugi.ru/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4.png"/><Relationship Id="rId4" Type="http://schemas.openxmlformats.org/officeDocument/2006/relationships/hyperlink" Target="https://esia.gosuslugi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3.jpe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60" name="Прямая соединительная линия 6"/>
          <p:cNvSpPr/>
          <p:nvPr/>
        </p:nvSpPr>
        <p:spPr>
          <a:xfrm>
            <a:off x="245510" y="511828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Заголовок 9"/>
          <p:cNvSpPr/>
          <p:nvPr/>
        </p:nvSpPr>
        <p:spPr>
          <a:xfrm>
            <a:off x="439221" y="51617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1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8646" y="1317588"/>
            <a:ext cx="7267670" cy="900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B050"/>
                </a:solidFill>
              </a:rPr>
              <a:t>Зайти на сайт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Управления Роспотребнадзора по Республике Татарстан   </a:t>
            </a:r>
          </a:p>
          <a:p>
            <a:pPr algn="ctr"/>
            <a:r>
              <a:rPr lang="en-US" sz="2000" dirty="0" smtClean="0">
                <a:solidFill>
                  <a:srgbClr val="00B050"/>
                </a:solidFill>
              </a:rPr>
              <a:t>https</a:t>
            </a:r>
            <a:r>
              <a:rPr lang="en-US" sz="2000" dirty="0">
                <a:solidFill>
                  <a:srgbClr val="00B050"/>
                </a:solidFill>
              </a:rPr>
              <a:t>://</a:t>
            </a:r>
            <a:r>
              <a:rPr lang="en-US" sz="2000" dirty="0" smtClean="0">
                <a:solidFill>
                  <a:srgbClr val="00B050"/>
                </a:solidFill>
              </a:rPr>
              <a:t>16.rospotrebnadzor.ru</a:t>
            </a: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3653" b="3956"/>
          <a:stretch/>
        </p:blipFill>
        <p:spPr>
          <a:xfrm>
            <a:off x="245510" y="2399826"/>
            <a:ext cx="8249728" cy="428733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04872" y="1320847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70405" y="3446307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14094" y="2274543"/>
            <a:ext cx="2441276" cy="5816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379575" y="2025169"/>
            <a:ext cx="63590" cy="252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130804" y="5058964"/>
            <a:ext cx="2792662" cy="162819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Перейти на баннер </a:t>
            </a:r>
            <a:r>
              <a:rPr lang="ru-RU" sz="2000" dirty="0" smtClean="0">
                <a:solidFill>
                  <a:srgbClr val="00B050"/>
                </a:solidFill>
              </a:rPr>
              <a:t>«Получить государственную услугу»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7850038" y="4128918"/>
            <a:ext cx="2020369" cy="163754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6310060" y="5736566"/>
            <a:ext cx="2441276" cy="768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1450" y="669608"/>
            <a:ext cx="12005963" cy="345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получения на руки готового экспертного заключения </a:t>
            </a:r>
            <a:r>
              <a:rPr lang="ru-RU" sz="1600" u="sng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(наличие номера, подписи, печати) </a:t>
            </a:r>
          </a:p>
          <a:p>
            <a:pPr algn="ctr"/>
            <a:r>
              <a:rPr lang="ru-RU" sz="2000" u="sng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соответствии ЛОУ </a:t>
            </a:r>
            <a:r>
              <a:rPr lang="ru-RU" sz="20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требованиям санитарного законодательства  </a:t>
            </a:r>
            <a:endParaRPr lang="ru-RU" sz="20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675" y="5654369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9776494" y="1303298"/>
            <a:ext cx="2234255" cy="9142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Вариант 1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48" y="616418"/>
            <a:ext cx="1178886" cy="1072787"/>
          </a:xfrm>
          <a:prstGeom prst="rect">
            <a:avLst/>
          </a:prstGeom>
        </p:spPr>
      </p:pic>
      <p:sp>
        <p:nvSpPr>
          <p:cNvPr id="10" name="Прямая соединительная линия 9"/>
          <p:cNvSpPr/>
          <p:nvPr/>
        </p:nvSpPr>
        <p:spPr>
          <a:xfrm>
            <a:off x="200160" y="53968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Заголовок 9"/>
          <p:cNvSpPr/>
          <p:nvPr/>
        </p:nvSpPr>
        <p:spPr>
          <a:xfrm>
            <a:off x="527929" y="9402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972747" y="861215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9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 descr="C:\Users\Admin\Downloads\2025-02-07_09-27-57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4" t="7002" r="22285" b="41687"/>
          <a:stretch/>
        </p:blipFill>
        <p:spPr bwMode="auto">
          <a:xfrm>
            <a:off x="2243136" y="1751986"/>
            <a:ext cx="7557955" cy="419758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5" name="Овал 14"/>
          <p:cNvSpPr/>
          <p:nvPr/>
        </p:nvSpPr>
        <p:spPr>
          <a:xfrm>
            <a:off x="5331125" y="4856178"/>
            <a:ext cx="2143441" cy="7682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472" y="4939383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C:\Users\Admin\Downloads\2025-02-07_09-28-40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0" t="7725" r="30790" b="35793"/>
          <a:stretch/>
        </p:blipFill>
        <p:spPr bwMode="auto">
          <a:xfrm>
            <a:off x="200160" y="1307454"/>
            <a:ext cx="5564070" cy="544426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15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9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1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855448" y="667032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10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295457" y="5066708"/>
            <a:ext cx="2452786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26" y="5163766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l="5180" t="3422" r="31634" b="60332"/>
          <a:stretch/>
        </p:blipFill>
        <p:spPr>
          <a:xfrm>
            <a:off x="6277404" y="1197509"/>
            <a:ext cx="5416232" cy="19301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/>
          <a:srcRect l="17692" t="33287" r="17793" b="37609"/>
          <a:stretch/>
        </p:blipFill>
        <p:spPr>
          <a:xfrm>
            <a:off x="6292997" y="3115508"/>
            <a:ext cx="5438382" cy="1457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/>
          <a:srcRect l="41941" t="16936" r="26286" b="4463"/>
          <a:stretch/>
        </p:blipFill>
        <p:spPr>
          <a:xfrm>
            <a:off x="9895777" y="3953192"/>
            <a:ext cx="1948291" cy="2711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7842818" y="656558"/>
            <a:ext cx="2411444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ВАЖНО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39661" y="1226005"/>
            <a:ext cx="5693830" cy="552571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337" y="610637"/>
            <a:ext cx="1337753" cy="1613559"/>
          </a:xfrm>
          <a:prstGeom prst="rect">
            <a:avLst/>
          </a:prstGeom>
          <a:noFill/>
          <a:extLst/>
        </p:spPr>
      </p:pic>
      <p:sp>
        <p:nvSpPr>
          <p:cNvPr id="17" name="Двойная стрелка влево/вправо 16"/>
          <p:cNvSpPr/>
          <p:nvPr/>
        </p:nvSpPr>
        <p:spPr>
          <a:xfrm>
            <a:off x="5623946" y="3564869"/>
            <a:ext cx="756000" cy="504000"/>
          </a:xfrm>
          <a:prstGeom prst="left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264" y="5500644"/>
            <a:ext cx="1178886" cy="107278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320737" y="4209544"/>
            <a:ext cx="3372928" cy="25102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Данные в ЕПГУ </a:t>
            </a:r>
          </a:p>
          <a:p>
            <a:pPr algn="ctr"/>
            <a:r>
              <a:rPr lang="ru-RU" sz="2400" dirty="0" smtClean="0">
                <a:solidFill>
                  <a:srgbClr val="3333FF"/>
                </a:solidFill>
              </a:rPr>
              <a:t>должны совпадать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с данными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Федеральной налоговой службы России (ФНС)</a:t>
            </a:r>
          </a:p>
          <a:p>
            <a:pPr algn="ctr"/>
            <a:r>
              <a:rPr lang="en-US" sz="2400" dirty="0">
                <a:solidFill>
                  <a:srgbClr val="3333FF"/>
                </a:solidFill>
              </a:rPr>
              <a:t>https://</a:t>
            </a:r>
            <a:r>
              <a:rPr lang="en-US" sz="2400" dirty="0" smtClean="0">
                <a:solidFill>
                  <a:srgbClr val="3333FF"/>
                </a:solidFill>
              </a:rPr>
              <a:t>egrul.nalog.ru</a:t>
            </a:r>
            <a:endParaRPr lang="ru-RU" sz="24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:\Users\Admin\Downloads\2025-02-07_09-30-32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6" t="5291" r="30439" b="13133"/>
          <a:stretch/>
        </p:blipFill>
        <p:spPr bwMode="auto">
          <a:xfrm>
            <a:off x="6345510" y="1438575"/>
            <a:ext cx="5724029" cy="520154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 descr="C:\Users\Admin\Downloads\2025-02-07_09-29-13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9884" r="24313" b="27304"/>
          <a:stretch/>
        </p:blipFill>
        <p:spPr bwMode="auto">
          <a:xfrm>
            <a:off x="336430" y="1380389"/>
            <a:ext cx="5529531" cy="528782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13778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994095" y="733786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11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347" y="1438575"/>
            <a:ext cx="950195" cy="86467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299381" y="802655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24001" y="4109876"/>
            <a:ext cx="2452786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899" y="4218316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9821" y="1625575"/>
            <a:ext cx="1178886" cy="107278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642341" y="5030935"/>
            <a:ext cx="5262112" cy="1494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ВАЖНО </a:t>
            </a:r>
          </a:p>
          <a:p>
            <a:pPr algn="ctr"/>
            <a:r>
              <a:rPr lang="ru-RU" dirty="0" smtClean="0">
                <a:solidFill>
                  <a:srgbClr val="3333FF"/>
                </a:solidFill>
              </a:rPr>
              <a:t>для оперативного решения вопросов, связанных с оформлением СЭЗ, если у сотрудника Управления возникнут вопросы</a:t>
            </a:r>
            <a:endParaRPr lang="ru-RU" dirty="0">
              <a:solidFill>
                <a:srgbClr val="3333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0139" y="5030935"/>
            <a:ext cx="5262112" cy="1494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ВАЖНО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внимательно выбрать нужный ответ! </a:t>
            </a:r>
            <a:r>
              <a:rPr lang="ru-RU" dirty="0" smtClean="0">
                <a:solidFill>
                  <a:srgbClr val="3333FF"/>
                </a:solidFill>
              </a:rPr>
              <a:t>Фактический адрес сверить с данными, указанными в экспертном заключении </a:t>
            </a:r>
          </a:p>
          <a:p>
            <a:pPr algn="ctr"/>
            <a:r>
              <a:rPr lang="ru-RU" dirty="0" smtClean="0">
                <a:solidFill>
                  <a:srgbClr val="3333FF"/>
                </a:solidFill>
              </a:rPr>
              <a:t>ФБУЗ </a:t>
            </a:r>
            <a:r>
              <a:rPr lang="ru-RU" dirty="0" err="1" smtClean="0">
                <a:solidFill>
                  <a:srgbClr val="3333FF"/>
                </a:solidFill>
              </a:rPr>
              <a:t>ЦГиЭ</a:t>
            </a:r>
            <a:r>
              <a:rPr lang="ru-RU" dirty="0" smtClean="0">
                <a:solidFill>
                  <a:srgbClr val="3333FF"/>
                </a:solidFill>
              </a:rPr>
              <a:t> в РТ</a:t>
            </a:r>
            <a:endParaRPr lang="ru-RU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29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ownloads\2025-02-07_09-32-08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2" t="6267" r="29453" b="22285"/>
          <a:stretch/>
        </p:blipFill>
        <p:spPr bwMode="auto">
          <a:xfrm>
            <a:off x="586595" y="1674039"/>
            <a:ext cx="5218982" cy="495967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 descr="C:\Users\Admin\Downloads\2025-02-07_09-32-5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8" t="6886" r="30199" b="23818"/>
          <a:stretch/>
        </p:blipFill>
        <p:spPr bwMode="auto">
          <a:xfrm>
            <a:off x="6250443" y="1704231"/>
            <a:ext cx="5384041" cy="489928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8725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16762" y="802655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13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239057" y="5534729"/>
            <a:ext cx="2452786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4274" y="5728847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595" y="5480277"/>
            <a:ext cx="1178886" cy="10727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4535" y="5480276"/>
            <a:ext cx="1178886" cy="107278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592895" y="641610"/>
            <a:ext cx="9121778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ВАЖНО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корректно указать номер и дату экспертного заключения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 ФБУЗ </a:t>
            </a:r>
            <a:r>
              <a:rPr lang="ru-RU" sz="2000" dirty="0" err="1" smtClean="0">
                <a:solidFill>
                  <a:srgbClr val="C00000"/>
                </a:solidFill>
              </a:rPr>
              <a:t>ЦГиЭ</a:t>
            </a:r>
            <a:r>
              <a:rPr lang="ru-RU" sz="2000" dirty="0" smtClean="0">
                <a:solidFill>
                  <a:srgbClr val="C00000"/>
                </a:solidFill>
              </a:rPr>
              <a:t> РТ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457" y="733786"/>
            <a:ext cx="1337753" cy="1613559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924812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30" y="607736"/>
            <a:ext cx="4337926" cy="6127011"/>
          </a:xfrm>
          <a:prstGeom prst="rect">
            <a:avLst/>
          </a:prstGeom>
          <a:ln w="38100">
            <a:solidFill>
              <a:schemeClr val="bg1">
                <a:lumMod val="65000"/>
              </a:schemeClr>
            </a:solidFill>
          </a:ln>
        </p:spPr>
      </p:pic>
      <p:pic>
        <p:nvPicPr>
          <p:cNvPr id="7" name="Объект 8"/>
          <p:cNvPicPr>
            <a:picLocks noChangeAspect="1"/>
          </p:cNvPicPr>
          <p:nvPr/>
        </p:nvPicPr>
        <p:blipFill rotWithShape="1">
          <a:blip r:embed="rId3"/>
          <a:srcRect l="65390" t="6032" r="8013"/>
          <a:stretch/>
        </p:blipFill>
        <p:spPr>
          <a:xfrm>
            <a:off x="4983612" y="736003"/>
            <a:ext cx="3140364" cy="2599758"/>
          </a:xfrm>
          <a:prstGeom prst="rect">
            <a:avLst/>
          </a:prstGeom>
          <a:ln w="38100">
            <a:solidFill>
              <a:schemeClr val="bg1">
                <a:lumMod val="65000"/>
              </a:schemeClr>
            </a:solidFill>
          </a:ln>
        </p:spPr>
      </p:pic>
      <p:pic>
        <p:nvPicPr>
          <p:cNvPr id="8" name="Объект 9"/>
          <p:cNvPicPr>
            <a:picLocks noGrp="1" noChangeAspect="1"/>
          </p:cNvPicPr>
          <p:nvPr>
            <p:ph/>
          </p:nvPr>
        </p:nvPicPr>
        <p:blipFill rotWithShape="1">
          <a:blip r:embed="rId4"/>
          <a:srcRect l="64134" t="482" r="7841" b="-1282"/>
          <a:stretch/>
        </p:blipFill>
        <p:spPr>
          <a:xfrm>
            <a:off x="4955402" y="3743985"/>
            <a:ext cx="3223305" cy="2922574"/>
          </a:xfrm>
          <a:prstGeom prst="rect">
            <a:avLst/>
          </a:prstGeom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11" name="Прямая соединительная линия 6"/>
          <p:cNvSpPr/>
          <p:nvPr/>
        </p:nvSpPr>
        <p:spPr>
          <a:xfrm>
            <a:off x="301380" y="497455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Заголовок 9"/>
          <p:cNvSpPr/>
          <p:nvPr/>
        </p:nvSpPr>
        <p:spPr>
          <a:xfrm>
            <a:off x="431341" y="39686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ОШИБКИ ПРИ ПОДАЧЕ ЗАЯВЛЕНИЯ НА ВЫДАЧУ СЭЗ ЧЕРЕЗ ЕПГУ </a:t>
            </a:r>
          </a:p>
        </p:txBody>
      </p:sp>
      <p:pic>
        <p:nvPicPr>
          <p:cNvPr id="13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вал 14"/>
          <p:cNvSpPr/>
          <p:nvPr/>
        </p:nvSpPr>
        <p:spPr>
          <a:xfrm>
            <a:off x="2802007" y="3250421"/>
            <a:ext cx="1727200" cy="45410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003645" y="1144227"/>
            <a:ext cx="1727200" cy="5084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012219" y="4264538"/>
            <a:ext cx="1727200" cy="5084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40436" y="736003"/>
            <a:ext cx="3729099" cy="185793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Типичная ошибка: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Заявителем</a:t>
            </a:r>
            <a:r>
              <a:rPr lang="ru-RU" sz="1600" dirty="0" smtClean="0">
                <a:solidFill>
                  <a:schemeClr val="tx1"/>
                </a:solidFill>
              </a:rPr>
              <a:t> при подаче заявления на выдачу </a:t>
            </a:r>
            <a:r>
              <a:rPr lang="ru-RU" sz="1600" dirty="0" smtClean="0">
                <a:solidFill>
                  <a:srgbClr val="0070C0"/>
                </a:solidFill>
              </a:rPr>
              <a:t>СЭЗ для открытия  лагеря </a:t>
            </a:r>
            <a:r>
              <a:rPr lang="ru-RU" sz="1600" dirty="0" smtClean="0">
                <a:solidFill>
                  <a:srgbClr val="FF0000"/>
                </a:solidFill>
              </a:rPr>
              <a:t>неверно указан номер экспертного заключения ФБУЗ </a:t>
            </a:r>
            <a:r>
              <a:rPr lang="ru-RU" sz="1600" dirty="0" err="1" smtClean="0">
                <a:solidFill>
                  <a:srgbClr val="FF0000"/>
                </a:solidFill>
              </a:rPr>
              <a:t>ЦГиЭ</a:t>
            </a:r>
            <a:r>
              <a:rPr lang="ru-RU" sz="1600" dirty="0" smtClean="0">
                <a:solidFill>
                  <a:srgbClr val="FF0000"/>
                </a:solidFill>
              </a:rPr>
              <a:t> в РТ</a:t>
            </a:r>
            <a:r>
              <a:rPr lang="ru-RU" sz="1600" dirty="0" smtClean="0">
                <a:solidFill>
                  <a:srgbClr val="0070C0"/>
                </a:solidFill>
              </a:rPr>
              <a:t>: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19</a:t>
            </a:r>
            <a:r>
              <a:rPr lang="ru-RU" sz="2000" u="sng" dirty="0" smtClean="0">
                <a:solidFill>
                  <a:srgbClr val="0070C0"/>
                </a:solidFill>
              </a:rPr>
              <a:t>00</a:t>
            </a:r>
            <a:r>
              <a:rPr lang="ru-RU" sz="2000" dirty="0" smtClean="0">
                <a:solidFill>
                  <a:srgbClr val="0070C0"/>
                </a:solidFill>
              </a:rPr>
              <a:t>/8791 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при необходимом 19</a:t>
            </a:r>
            <a:r>
              <a:rPr lang="ru-RU" sz="2000" u="sng" dirty="0" smtClean="0">
                <a:solidFill>
                  <a:srgbClr val="0070C0"/>
                </a:solidFill>
              </a:rPr>
              <a:t>000</a:t>
            </a:r>
            <a:r>
              <a:rPr lang="ru-RU" sz="2000" dirty="0" smtClean="0">
                <a:solidFill>
                  <a:srgbClr val="0070C0"/>
                </a:solidFill>
              </a:rPr>
              <a:t>/8791 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414327" y="3821366"/>
            <a:ext cx="3655208" cy="1240161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Подача нового заявления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 верным указанием номера экспертного заключения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ФБУЗ </a:t>
            </a:r>
            <a:r>
              <a:rPr lang="ru-RU" sz="1600" dirty="0" err="1" smtClean="0">
                <a:solidFill>
                  <a:schemeClr val="tx1"/>
                </a:solidFill>
              </a:rPr>
              <a:t>ЦГиЭ</a:t>
            </a:r>
            <a:r>
              <a:rPr lang="ru-RU" sz="1600" dirty="0" smtClean="0">
                <a:solidFill>
                  <a:schemeClr val="tx1"/>
                </a:solidFill>
              </a:rPr>
              <a:t> в РТ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10003645" y="2614485"/>
            <a:ext cx="563418" cy="32245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414327" y="2953583"/>
            <a:ext cx="3655207" cy="51624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Отзыв заявления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 выдачу СЭЗ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445291" y="5395232"/>
            <a:ext cx="3624241" cy="133951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ИТОГ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1. Неэффективная трата рабочего времени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2. Открытие позже намеченного срока 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10186509" y="5072822"/>
            <a:ext cx="563418" cy="29561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396776" y="1144227"/>
            <a:ext cx="1727200" cy="6383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>
            <a:stCxn id="15" idx="7"/>
          </p:cNvCxnSpPr>
          <p:nvPr/>
        </p:nvCxnSpPr>
        <p:spPr>
          <a:xfrm flipV="1">
            <a:off x="4276264" y="1652674"/>
            <a:ext cx="2290791" cy="166425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трелка вниз 29"/>
          <p:cNvSpPr/>
          <p:nvPr/>
        </p:nvSpPr>
        <p:spPr>
          <a:xfrm>
            <a:off x="10003645" y="3498956"/>
            <a:ext cx="563418" cy="29561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427900" y="4264538"/>
            <a:ext cx="1727200" cy="5666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>
            <a:stCxn id="15" idx="6"/>
          </p:cNvCxnSpPr>
          <p:nvPr/>
        </p:nvCxnSpPr>
        <p:spPr>
          <a:xfrm>
            <a:off x="4529207" y="3477476"/>
            <a:ext cx="2024587" cy="884386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593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Admin\Downloads\2025-02-07_09-33-31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9" t="5756" r="24348" b="21137"/>
          <a:stretch/>
        </p:blipFill>
        <p:spPr bwMode="auto">
          <a:xfrm>
            <a:off x="2741753" y="1735078"/>
            <a:ext cx="6314535" cy="467434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8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Заголовок 9"/>
          <p:cNvSpPr/>
          <p:nvPr/>
        </p:nvSpPr>
        <p:spPr>
          <a:xfrm>
            <a:off x="431347" y="8725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280136" y="937417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14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53196" y="3909006"/>
            <a:ext cx="4949484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531" y="4306982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2622" y="5169725"/>
            <a:ext cx="1178886" cy="10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50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Admin\Downloads\2025-02-07_09-29-13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9884" r="24313" b="27304"/>
          <a:stretch/>
        </p:blipFill>
        <p:spPr bwMode="auto">
          <a:xfrm>
            <a:off x="655609" y="2053342"/>
            <a:ext cx="5201727" cy="461487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13778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C:\Users\Admin\Downloads\2025-02-07_09-34-51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6" t="9203" r="25747" b="19335"/>
          <a:stretch/>
        </p:blipFill>
        <p:spPr bwMode="auto">
          <a:xfrm>
            <a:off x="6183686" y="2053341"/>
            <a:ext cx="5478932" cy="461487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7941978" y="2135744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15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57257" y="748053"/>
            <a:ext cx="9124775" cy="10472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ВАЖНО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верно указать адрес места осуществления деятельности,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который указан в экспертном заключении ФБУЗ </a:t>
            </a:r>
            <a:r>
              <a:rPr lang="ru-RU" sz="2000" b="1" dirty="0" err="1" smtClean="0">
                <a:solidFill>
                  <a:srgbClr val="C00000"/>
                </a:solidFill>
              </a:rPr>
              <a:t>ЦГиЭ</a:t>
            </a:r>
            <a:r>
              <a:rPr lang="ru-RU" sz="2000" b="1" dirty="0" smtClean="0">
                <a:solidFill>
                  <a:srgbClr val="C00000"/>
                </a:solidFill>
              </a:rPr>
              <a:t> РТ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049276" y="4575002"/>
            <a:ext cx="2452786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874" y="5129504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6887" y="5430421"/>
            <a:ext cx="1178886" cy="10727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352" y="5370953"/>
            <a:ext cx="1178886" cy="1072787"/>
          </a:xfrm>
          <a:prstGeom prst="rect">
            <a:avLst/>
          </a:prstGeom>
        </p:spPr>
      </p:pic>
      <p:pic>
        <p:nvPicPr>
          <p:cNvPr id="16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569" y="688019"/>
            <a:ext cx="977719" cy="1179296"/>
          </a:xfrm>
          <a:prstGeom prst="rect">
            <a:avLst/>
          </a:prstGeom>
          <a:noFill/>
          <a:extLst/>
        </p:spPr>
      </p:pic>
      <p:sp>
        <p:nvSpPr>
          <p:cNvPr id="17" name="Прямоугольник 16"/>
          <p:cNvSpPr/>
          <p:nvPr/>
        </p:nvSpPr>
        <p:spPr>
          <a:xfrm>
            <a:off x="2106238" y="2135744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11</a:t>
            </a:r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3878115" y="2391150"/>
            <a:ext cx="3971923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46426" y="4455745"/>
            <a:ext cx="4949484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4595" y="4672060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144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ая соединительная линия 6"/>
          <p:cNvSpPr/>
          <p:nvPr/>
        </p:nvSpPr>
        <p:spPr>
          <a:xfrm>
            <a:off x="301380" y="497455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Заголовок 9"/>
          <p:cNvSpPr/>
          <p:nvPr/>
        </p:nvSpPr>
        <p:spPr>
          <a:xfrm>
            <a:off x="431341" y="39686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ОШИБКИ ПРИ ПОДАЧЕ ЗАЯВЛЕНИЯ НА ВЫДАЧУ СЭЗ ЧЕРЕЗ ЕПГУ </a:t>
            </a:r>
          </a:p>
        </p:txBody>
      </p:sp>
      <p:pic>
        <p:nvPicPr>
          <p:cNvPr id="13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15"/>
          <p:cNvSpPr/>
          <p:nvPr/>
        </p:nvSpPr>
        <p:spPr>
          <a:xfrm>
            <a:off x="10003645" y="1144227"/>
            <a:ext cx="1727200" cy="5084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012219" y="4264538"/>
            <a:ext cx="1727200" cy="5084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03489" y="537590"/>
            <a:ext cx="3729099" cy="235128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Типичная ошибка: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Заявителем</a:t>
            </a:r>
            <a:r>
              <a:rPr lang="ru-RU" sz="1600" dirty="0" smtClean="0">
                <a:solidFill>
                  <a:schemeClr val="tx1"/>
                </a:solidFill>
              </a:rPr>
              <a:t> при подаче заявления на выдачу </a:t>
            </a:r>
            <a:r>
              <a:rPr lang="ru-RU" sz="1600" dirty="0" smtClean="0">
                <a:solidFill>
                  <a:srgbClr val="0070C0"/>
                </a:solidFill>
              </a:rPr>
              <a:t>СЭЗ для открытия  лагеря в качестве адреса места осуществления деятельности (МОД) </a:t>
            </a:r>
            <a:r>
              <a:rPr lang="ru-RU" sz="1600" dirty="0" smtClean="0">
                <a:solidFill>
                  <a:srgbClr val="FF0000"/>
                </a:solidFill>
              </a:rPr>
              <a:t> указан юридический адрес. </a:t>
            </a:r>
            <a:endParaRPr lang="ru-RU" sz="1600" dirty="0">
              <a:solidFill>
                <a:srgbClr val="FF0000"/>
              </a:solidFill>
            </a:endParaRPr>
          </a:p>
          <a:p>
            <a:pPr algn="ctr"/>
            <a:r>
              <a:rPr lang="ru-RU" u="sng" dirty="0" smtClean="0">
                <a:solidFill>
                  <a:srgbClr val="3333FF"/>
                </a:solidFill>
              </a:rPr>
              <a:t>Адрес МОД в заявлении отличается от МОД в экспертном заключении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414327" y="4103595"/>
            <a:ext cx="3655208" cy="100800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Подача нового заявления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 верным указанием номера экспертного заключения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ФБУЗ </a:t>
            </a:r>
            <a:r>
              <a:rPr lang="ru-RU" sz="1600" dirty="0" err="1" smtClean="0">
                <a:solidFill>
                  <a:schemeClr val="tx1"/>
                </a:solidFill>
              </a:rPr>
              <a:t>ЦГиЭ</a:t>
            </a:r>
            <a:r>
              <a:rPr lang="ru-RU" sz="1600" dirty="0" smtClean="0">
                <a:solidFill>
                  <a:schemeClr val="tx1"/>
                </a:solidFill>
              </a:rPr>
              <a:t> в РТ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9886330" y="2899585"/>
            <a:ext cx="563418" cy="32245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340436" y="3238028"/>
            <a:ext cx="3655207" cy="51624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Отзыв заявления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 выдачу СЭЗ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429809" y="5472869"/>
            <a:ext cx="3624241" cy="1224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ИТОГ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1. Неэффективная трата рабочего времени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2. Открытие позже намеченного срока 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10012219" y="5155836"/>
            <a:ext cx="563418" cy="29561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9960220" y="3764985"/>
            <a:ext cx="563418" cy="29561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410" t="12062" r="7313" b="44718"/>
          <a:stretch/>
        </p:blipFill>
        <p:spPr>
          <a:xfrm>
            <a:off x="146977" y="666584"/>
            <a:ext cx="7937234" cy="321816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5"/>
          <a:srcRect l="6429" t="44033" r="7432" b="24057"/>
          <a:stretch/>
        </p:blipFill>
        <p:spPr>
          <a:xfrm>
            <a:off x="187287" y="4123937"/>
            <a:ext cx="7896924" cy="245243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6584" y="2036477"/>
            <a:ext cx="1218275" cy="9143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690" y="2275666"/>
            <a:ext cx="1641894" cy="914399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5244859" y="1547016"/>
            <a:ext cx="3003616" cy="64066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848" y="5857336"/>
            <a:ext cx="7081363" cy="638354"/>
          </a:xfrm>
          <a:prstGeom prst="rect">
            <a:avLst/>
          </a:prstGeom>
        </p:spPr>
      </p:pic>
      <p:cxnSp>
        <p:nvCxnSpPr>
          <p:cNvPr id="6" name="Прямая со стрелкой 5"/>
          <p:cNvCxnSpPr>
            <a:stCxn id="28" idx="2"/>
          </p:cNvCxnSpPr>
          <p:nvPr/>
        </p:nvCxnSpPr>
        <p:spPr>
          <a:xfrm flipH="1">
            <a:off x="4635721" y="2950876"/>
            <a:ext cx="1" cy="290646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гнутая вверх стрелка 8"/>
          <p:cNvSpPr/>
          <p:nvPr/>
        </p:nvSpPr>
        <p:spPr>
          <a:xfrm>
            <a:off x="3027871" y="956455"/>
            <a:ext cx="1777041" cy="985979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25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Admin\Downloads\2025-02-07_09-35-21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7" t="7221" r="31250" b="33807"/>
          <a:stretch/>
        </p:blipFill>
        <p:spPr bwMode="auto">
          <a:xfrm>
            <a:off x="200160" y="2320507"/>
            <a:ext cx="3669876" cy="41148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8" name="Рисунок 7" descr="C:\Users\Admin\Downloads\2025-02-07_09-36-47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9" t="7835" r="28523" b="38091"/>
          <a:stretch/>
        </p:blipFill>
        <p:spPr bwMode="auto">
          <a:xfrm>
            <a:off x="4072542" y="2320506"/>
            <a:ext cx="3899139" cy="41148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9" name="Рисунок 8" descr="C:\Users\Admin\Downloads\2025-02-07_09-37-44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4" t="7892" r="26789" b="36417"/>
          <a:stretch/>
        </p:blipFill>
        <p:spPr bwMode="auto">
          <a:xfrm>
            <a:off x="8144520" y="2340184"/>
            <a:ext cx="3925019" cy="41148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0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Заголовок 9"/>
          <p:cNvSpPr/>
          <p:nvPr/>
        </p:nvSpPr>
        <p:spPr>
          <a:xfrm>
            <a:off x="431347" y="13778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105232" y="696815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16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3875" y="1328501"/>
            <a:ext cx="10653596" cy="7764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333FF"/>
                </a:solidFill>
              </a:rPr>
              <a:t>Из выпадающего списка выбрать вид осуществляемой деятельности </a:t>
            </a:r>
            <a:r>
              <a:rPr lang="ru-RU" sz="2000" b="1" dirty="0" smtClean="0">
                <a:solidFill>
                  <a:srgbClr val="C00000"/>
                </a:solidFill>
              </a:rPr>
              <a:t>«Оздоровительная деятельность: организация отдыха и оздоровления детей»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78923" y="5183775"/>
            <a:ext cx="3181880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142" y="5650549"/>
            <a:ext cx="723465" cy="658353"/>
          </a:xfrm>
          <a:prstGeom prst="rect">
            <a:avLst/>
          </a:prstGeom>
        </p:spPr>
      </p:pic>
      <p:pic>
        <p:nvPicPr>
          <p:cNvPr id="17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4017" y="857561"/>
            <a:ext cx="977719" cy="1179296"/>
          </a:xfrm>
          <a:prstGeom prst="rect">
            <a:avLst/>
          </a:prstGeom>
          <a:noFill/>
          <a:extLst/>
        </p:spPr>
      </p:pic>
      <p:pic>
        <p:nvPicPr>
          <p:cNvPr id="18" name="Picture 4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918" y="5509369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/>
          <p:cNvSpPr/>
          <p:nvPr/>
        </p:nvSpPr>
        <p:spPr>
          <a:xfrm>
            <a:off x="8981278" y="4617692"/>
            <a:ext cx="2452786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4191" y="5650549"/>
            <a:ext cx="723465" cy="65835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378923" y="6061206"/>
            <a:ext cx="3156214" cy="3000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списке 3 позиция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797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/>
          </p:nvPr>
        </p:nvPicPr>
        <p:blipFill rotWithShape="1">
          <a:blip r:embed="rId2"/>
          <a:srcRect l="6902" t="13738" r="15378" b="50025"/>
          <a:stretch/>
        </p:blipFill>
        <p:spPr>
          <a:xfrm>
            <a:off x="109284" y="654798"/>
            <a:ext cx="8534401" cy="2852225"/>
          </a:xfrm>
          <a:prstGeom prst="rect">
            <a:avLst/>
          </a:prstGeom>
          <a:ln w="38100"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Объект 13"/>
          <p:cNvPicPr>
            <a:picLocks noGrp="1" noChangeAspect="1"/>
          </p:cNvPicPr>
          <p:nvPr>
            <p:ph/>
          </p:nvPr>
        </p:nvPicPr>
        <p:blipFill rotWithShape="1">
          <a:blip r:embed="rId3"/>
          <a:srcRect l="7189" t="13847" r="9696" b="51269"/>
          <a:stretch/>
        </p:blipFill>
        <p:spPr>
          <a:xfrm>
            <a:off x="87775" y="3780146"/>
            <a:ext cx="8555910" cy="2847333"/>
          </a:xfrm>
          <a:prstGeom prst="rect">
            <a:avLst/>
          </a:prstGeom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4365730" y="1100975"/>
            <a:ext cx="1339273" cy="4456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387273" y="4233841"/>
            <a:ext cx="1344245" cy="75937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11" name="Прямая соединительная линия 6"/>
          <p:cNvSpPr/>
          <p:nvPr/>
        </p:nvSpPr>
        <p:spPr>
          <a:xfrm>
            <a:off x="301380" y="497455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Заголовок 9"/>
          <p:cNvSpPr/>
          <p:nvPr/>
        </p:nvSpPr>
        <p:spPr>
          <a:xfrm>
            <a:off x="431341" y="39686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ОШИБКИ ПРИ ПОДАЧЕ ЗАЯВЛЕНИЯ НА ВЫДАЧУ СЭЗ ЧЕРЕЗ ЕПГУ </a:t>
            </a:r>
          </a:p>
        </p:txBody>
      </p:sp>
      <p:pic>
        <p:nvPicPr>
          <p:cNvPr id="16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88228" y="659627"/>
            <a:ext cx="3202629" cy="228278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Типичная ошибка: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Школа</a:t>
            </a:r>
            <a:r>
              <a:rPr lang="ru-RU" dirty="0" smtClean="0">
                <a:solidFill>
                  <a:schemeClr val="tx1"/>
                </a:solidFill>
              </a:rPr>
              <a:t> при подаче заявления на выдачу </a:t>
            </a:r>
            <a:r>
              <a:rPr lang="ru-RU" dirty="0" smtClean="0">
                <a:solidFill>
                  <a:srgbClr val="0070C0"/>
                </a:solidFill>
              </a:rPr>
              <a:t>СЭЗ для открытия пришкольного лагеря </a:t>
            </a:r>
            <a:r>
              <a:rPr lang="ru-RU" dirty="0" smtClean="0">
                <a:solidFill>
                  <a:schemeClr val="tx1"/>
                </a:solidFill>
              </a:rPr>
              <a:t>в качестве вида деятельности </a:t>
            </a:r>
            <a:r>
              <a:rPr lang="ru-RU" dirty="0" smtClean="0">
                <a:solidFill>
                  <a:srgbClr val="0070C0"/>
                </a:solidFill>
              </a:rPr>
              <a:t>выбрала «образовательная деятельность»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55518" y="4123812"/>
            <a:ext cx="3202630" cy="108000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Подача нового заявления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 указанием нужного вида деятельности для организации отдыха и оздоровления детей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5731518" y="1389033"/>
            <a:ext cx="3024000" cy="3289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низ 4"/>
          <p:cNvSpPr/>
          <p:nvPr/>
        </p:nvSpPr>
        <p:spPr>
          <a:xfrm>
            <a:off x="10133839" y="2967026"/>
            <a:ext cx="563418" cy="32245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788228" y="3281734"/>
            <a:ext cx="3202629" cy="51624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Отзыв заявления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 выдачу СЭЗ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10129463" y="3821366"/>
            <a:ext cx="563418" cy="29561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5731518" y="4650071"/>
            <a:ext cx="3024000" cy="3289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866904" y="5500025"/>
            <a:ext cx="3202628" cy="1260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ИТОГ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1. Неэффективная трата рабочего времени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2. Открытие позже намеченного срока </a:t>
            </a:r>
          </a:p>
        </p:txBody>
      </p:sp>
      <p:sp>
        <p:nvSpPr>
          <p:cNvPr id="25" name="Стрелка вниз 24"/>
          <p:cNvSpPr/>
          <p:nvPr/>
        </p:nvSpPr>
        <p:spPr>
          <a:xfrm>
            <a:off x="10107834" y="5204407"/>
            <a:ext cx="563418" cy="29561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0" y="577459"/>
            <a:ext cx="1369074" cy="3777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0" y="3632483"/>
            <a:ext cx="1369074" cy="3777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5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3406" r="4424" b="5732"/>
          <a:stretch/>
        </p:blipFill>
        <p:spPr>
          <a:xfrm>
            <a:off x="200161" y="897148"/>
            <a:ext cx="7994934" cy="552993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7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1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3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вал 14"/>
          <p:cNvSpPr/>
          <p:nvPr/>
        </p:nvSpPr>
        <p:spPr>
          <a:xfrm>
            <a:off x="1109373" y="5562544"/>
            <a:ext cx="3088255" cy="3032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074043" y="727077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3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84991" y="1599300"/>
            <a:ext cx="3527054" cy="237547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разделе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b="1" dirty="0" smtClean="0">
                <a:solidFill>
                  <a:schemeClr val="tx1"/>
                </a:solidFill>
              </a:rPr>
              <a:t>Перечень </a:t>
            </a:r>
            <a:r>
              <a:rPr lang="ru-RU" b="1" dirty="0">
                <a:solidFill>
                  <a:schemeClr val="tx1"/>
                </a:solidFill>
              </a:rPr>
              <a:t>государственных услуг, предоставляемых в электронной </a:t>
            </a:r>
            <a:r>
              <a:rPr lang="ru-RU" b="1" dirty="0" smtClean="0">
                <a:solidFill>
                  <a:schemeClr val="tx1"/>
                </a:solidFill>
              </a:rPr>
              <a:t>форме»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выбрать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«Выдача санитарно-эпидемиологических заключений»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390181" y="862716"/>
            <a:ext cx="5683862" cy="469605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8429251" y="4430951"/>
            <a:ext cx="3414817" cy="1404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Система Вас направит на единый портал государственных услуг (ЕПГУ)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https</a:t>
            </a:r>
            <a:r>
              <a:rPr lang="ru-RU" dirty="0">
                <a:solidFill>
                  <a:srgbClr val="0070C0"/>
                </a:solidFill>
              </a:rPr>
              <a:t>://</a:t>
            </a:r>
            <a:r>
              <a:rPr lang="ru-RU" dirty="0" smtClean="0">
                <a:solidFill>
                  <a:srgbClr val="0070C0"/>
                </a:solidFill>
              </a:rPr>
              <a:t>esia.gosuslugi.ru</a:t>
            </a:r>
            <a:endParaRPr lang="ru-RU" dirty="0" smtClean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>
            <a:stCxn id="17" idx="2"/>
          </p:cNvCxnSpPr>
          <p:nvPr/>
        </p:nvCxnSpPr>
        <p:spPr>
          <a:xfrm>
            <a:off x="10148518" y="3974771"/>
            <a:ext cx="4773" cy="46800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84" y="5221730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7916" y="5909017"/>
            <a:ext cx="969723" cy="88244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76978" y="2441985"/>
            <a:ext cx="2234255" cy="9142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Вариант 1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Заголовок 9"/>
          <p:cNvSpPr/>
          <p:nvPr/>
        </p:nvSpPr>
        <p:spPr>
          <a:xfrm>
            <a:off x="431347" y="13778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C:\Users\Admin\Downloads\2025-02-07_09-38-1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4" t="9929" r="27278" b="7965"/>
          <a:stretch/>
        </p:blipFill>
        <p:spPr bwMode="auto">
          <a:xfrm>
            <a:off x="431346" y="1526876"/>
            <a:ext cx="5555385" cy="489980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1" name="Рисунок 10" descr="C:\Users\Admin\Downloads\2025-02-07_09-39-22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2" t="10373" r="28670" b="4176"/>
          <a:stretch/>
        </p:blipFill>
        <p:spPr bwMode="auto">
          <a:xfrm>
            <a:off x="6366293" y="1526876"/>
            <a:ext cx="5332283" cy="489980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11480" y="733786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17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510177" y="5777187"/>
            <a:ext cx="3101335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293" y="5707188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813" y="5616044"/>
            <a:ext cx="723465" cy="6583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3669" y="5475146"/>
            <a:ext cx="723465" cy="65835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311879" y="733786"/>
            <a:ext cx="9757660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3333FF"/>
                </a:solidFill>
              </a:rPr>
              <a:t>Необходимо загрузить экспертное заключение ФБУЗ </a:t>
            </a:r>
            <a:r>
              <a:rPr lang="ru-RU" sz="2400" dirty="0" err="1" smtClean="0">
                <a:solidFill>
                  <a:srgbClr val="3333FF"/>
                </a:solidFill>
              </a:rPr>
              <a:t>ЦГиЭ</a:t>
            </a:r>
            <a:r>
              <a:rPr lang="ru-RU" sz="2400" dirty="0" smtClean="0">
                <a:solidFill>
                  <a:srgbClr val="3333FF"/>
                </a:solidFill>
              </a:rPr>
              <a:t> в РТ  </a:t>
            </a:r>
            <a:endParaRPr lang="ru-RU" sz="2400" dirty="0">
              <a:solidFill>
                <a:srgbClr val="3333FF"/>
              </a:solidFill>
            </a:endParaRPr>
          </a:p>
        </p:txBody>
      </p:sp>
      <p:pic>
        <p:nvPicPr>
          <p:cNvPr id="19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395" y="3307729"/>
            <a:ext cx="977719" cy="1179296"/>
          </a:xfrm>
          <a:prstGeom prst="rect">
            <a:avLst/>
          </a:prstGeom>
          <a:noFill/>
          <a:extLst/>
        </p:spPr>
      </p:pic>
      <p:pic>
        <p:nvPicPr>
          <p:cNvPr id="20" name="Рисунок 19"/>
          <p:cNvPicPr/>
          <p:nvPr/>
        </p:nvPicPr>
        <p:blipFill rotWithShape="1">
          <a:blip r:embed="rId8"/>
          <a:srcRect l="17722" r="17074"/>
          <a:stretch/>
        </p:blipFill>
        <p:spPr>
          <a:xfrm>
            <a:off x="901545" y="4628164"/>
            <a:ext cx="4818185" cy="10468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34468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:\Users\Admin\Downloads\2025-02-07_09-41-01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3" t="3807" r="28185" b="25972"/>
          <a:stretch/>
        </p:blipFill>
        <p:spPr bwMode="auto">
          <a:xfrm>
            <a:off x="6193766" y="1802862"/>
            <a:ext cx="5572664" cy="477027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8" name="Рисунок 17" descr="C:\Users\Admin\Downloads\2025-02-07_09-40-27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7" t="5072" r="27513" b="26340"/>
          <a:stretch/>
        </p:blipFill>
        <p:spPr bwMode="auto">
          <a:xfrm>
            <a:off x="347093" y="1802862"/>
            <a:ext cx="5458484" cy="477027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7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Заголовок 9"/>
          <p:cNvSpPr/>
          <p:nvPr/>
        </p:nvSpPr>
        <p:spPr>
          <a:xfrm>
            <a:off x="431347" y="13778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4710" y="944987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18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956114" y="4820093"/>
            <a:ext cx="3101335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870" y="4871040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347" y="5440641"/>
            <a:ext cx="1173551" cy="10679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3503" y="5440641"/>
            <a:ext cx="1093039" cy="994665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689852" y="767952"/>
            <a:ext cx="8367597" cy="7764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333FF"/>
                </a:solidFill>
              </a:rPr>
              <a:t>Из выпадающего списка выбрать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«Управление Роспотребнадзора по Республике Татарстан»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3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870" y="4820093"/>
            <a:ext cx="977719" cy="1179296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064983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Заголовок 9"/>
          <p:cNvSpPr/>
          <p:nvPr/>
        </p:nvSpPr>
        <p:spPr>
          <a:xfrm>
            <a:off x="431347" y="13778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03387" y="855836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19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C:\Users\Admin\Downloads\2025-02-07_09-41-5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3" t="9119" r="26547" b="29046"/>
          <a:stretch/>
        </p:blipFill>
        <p:spPr bwMode="auto">
          <a:xfrm>
            <a:off x="221837" y="1624561"/>
            <a:ext cx="5986716" cy="475898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Овал 8"/>
          <p:cNvSpPr/>
          <p:nvPr/>
        </p:nvSpPr>
        <p:spPr>
          <a:xfrm>
            <a:off x="1808743" y="5551931"/>
            <a:ext cx="3101335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387" y="5543490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75" y="5493866"/>
            <a:ext cx="777326" cy="70736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556408" y="1624561"/>
            <a:ext cx="5287660" cy="4758987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Перед подписанием заявления </a:t>
            </a:r>
            <a:r>
              <a:rPr lang="ru-RU" sz="2000" dirty="0">
                <a:solidFill>
                  <a:srgbClr val="FF0000"/>
                </a:solidFill>
              </a:rPr>
              <a:t>п</a:t>
            </a:r>
            <a:r>
              <a:rPr lang="ru-RU" sz="2000" dirty="0" smtClean="0">
                <a:solidFill>
                  <a:srgbClr val="FF0000"/>
                </a:solidFill>
              </a:rPr>
              <a:t>роверить сформированные документы:</a:t>
            </a:r>
          </a:p>
          <a:p>
            <a:pPr algn="ctr"/>
            <a:endParaRPr lang="ru-RU" sz="2000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правильность указания номера и даты экспертного заключения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правильность фактического адреса «Место осуществления деятельности»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правильность выбранного вида деятельности, на которое получается СЭЗ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контактные данные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иные сведения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97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97" name="Рисунок 196"/>
          <p:cNvPicPr/>
          <p:nvPr/>
        </p:nvPicPr>
        <p:blipFill>
          <a:blip r:embed="rId3"/>
          <a:stretch/>
        </p:blipFill>
        <p:spPr>
          <a:xfrm>
            <a:off x="260545" y="1411967"/>
            <a:ext cx="7136280" cy="449205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98" name="Овал 5"/>
          <p:cNvSpPr/>
          <p:nvPr/>
        </p:nvSpPr>
        <p:spPr>
          <a:xfrm>
            <a:off x="493492" y="4096157"/>
            <a:ext cx="3683479" cy="60000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Прямоугольник 198"/>
          <p:cNvSpPr/>
          <p:nvPr/>
        </p:nvSpPr>
        <p:spPr>
          <a:xfrm>
            <a:off x="260545" y="5984817"/>
            <a:ext cx="11781931" cy="61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0" strike="noStrike" spc="-1" dirty="0">
                <a:solidFill>
                  <a:srgbClr val="3333FF"/>
                </a:solidFill>
              </a:rPr>
              <a:t>Файл формата </a:t>
            </a:r>
            <a:r>
              <a:rPr lang="ru-RU" b="0" strike="noStrike" spc="-1" dirty="0" err="1">
                <a:solidFill>
                  <a:srgbClr val="3333FF"/>
                </a:solidFill>
              </a:rPr>
              <a:t>sig</a:t>
            </a:r>
            <a:r>
              <a:rPr lang="ru-RU" b="0" strike="noStrike" spc="-1" dirty="0">
                <a:solidFill>
                  <a:srgbClr val="3333FF"/>
                </a:solidFill>
              </a:rPr>
              <a:t> представляет собой файл, содержащий электронную цифровую </a:t>
            </a:r>
            <a:r>
              <a:rPr lang="ru-RU" b="0" strike="noStrike" spc="-1" dirty="0" smtClean="0">
                <a:solidFill>
                  <a:srgbClr val="3333FF"/>
                </a:solidFill>
              </a:rPr>
              <a:t>подпись.</a:t>
            </a:r>
          </a:p>
          <a:p>
            <a:pPr algn="ctr">
              <a:lnSpc>
                <a:spcPct val="100000"/>
              </a:lnSpc>
              <a:buNone/>
            </a:pPr>
            <a:r>
              <a:rPr lang="ru-RU" b="0" strike="noStrike" spc="-1" dirty="0" smtClean="0">
                <a:solidFill>
                  <a:srgbClr val="3333FF"/>
                </a:solidFill>
              </a:rPr>
              <a:t> Для </a:t>
            </a:r>
            <a:r>
              <a:rPr lang="ru-RU" b="0" strike="noStrike" spc="-1" dirty="0">
                <a:solidFill>
                  <a:srgbClr val="3333FF"/>
                </a:solidFill>
              </a:rPr>
              <a:t>этого необходимо подписать документ  программе </a:t>
            </a:r>
            <a:r>
              <a:rPr lang="ru-RU" b="1" strike="noStrike" spc="-1" dirty="0" err="1">
                <a:solidFill>
                  <a:srgbClr val="3333FF"/>
                </a:solidFill>
              </a:rPr>
              <a:t>КриптоАРМ</a:t>
            </a:r>
            <a:endParaRPr lang="ru-RU" b="0" strike="noStrike" spc="-1" dirty="0">
              <a:solidFill>
                <a:srgbClr val="3333FF"/>
              </a:solidFill>
            </a:endParaRPr>
          </a:p>
        </p:txBody>
      </p:sp>
      <p:sp>
        <p:nvSpPr>
          <p:cNvPr id="12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4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615383" y="1916780"/>
            <a:ext cx="4214296" cy="3693319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1. </a:t>
            </a:r>
            <a:r>
              <a:rPr lang="ru-RU" dirty="0" smtClean="0"/>
              <a:t>Необходимо скачать заполненную электронную версию </a:t>
            </a:r>
            <a:r>
              <a:rPr lang="ru-RU" dirty="0"/>
              <a:t>заявления </a:t>
            </a:r>
            <a:r>
              <a:rPr lang="ru-RU" dirty="0" smtClean="0"/>
              <a:t>о выдаче СЭЗ на свой компьютер</a:t>
            </a:r>
          </a:p>
          <a:p>
            <a:pPr algn="just"/>
            <a:r>
              <a:rPr lang="ru-RU" dirty="0" smtClean="0"/>
              <a:t> 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2. </a:t>
            </a:r>
            <a:r>
              <a:rPr lang="ru-RU" dirty="0" smtClean="0"/>
              <a:t>Подписать </a:t>
            </a:r>
            <a:r>
              <a:rPr lang="ru-RU" dirty="0"/>
              <a:t>скачанное заявление на компьютере, не </a:t>
            </a:r>
            <a:r>
              <a:rPr lang="ru-RU" dirty="0" smtClean="0"/>
              <a:t>распечатывая </a:t>
            </a:r>
            <a:r>
              <a:rPr lang="ru-RU" dirty="0"/>
              <a:t>его и не сканируя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3. </a:t>
            </a:r>
            <a:r>
              <a:rPr lang="ru-RU" dirty="0" smtClean="0"/>
              <a:t>⁠Подписанное </a:t>
            </a:r>
            <a:r>
              <a:rPr lang="ru-RU" dirty="0"/>
              <a:t>на </a:t>
            </a:r>
            <a:r>
              <a:rPr lang="ru-RU" dirty="0" smtClean="0"/>
              <a:t>компьютере заявление в формате </a:t>
            </a:r>
            <a:r>
              <a:rPr lang="en-US" dirty="0" smtClean="0"/>
              <a:t>sig </a:t>
            </a:r>
            <a:r>
              <a:rPr lang="ru-RU" dirty="0" smtClean="0"/>
              <a:t>загрузить на</a:t>
            </a:r>
            <a:r>
              <a:rPr lang="en-US" dirty="0" smtClean="0"/>
              <a:t> </a:t>
            </a:r>
            <a:r>
              <a:rPr lang="ru-RU" dirty="0" smtClean="0"/>
              <a:t>ЕПГУ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4. </a:t>
            </a:r>
            <a:r>
              <a:rPr lang="ru-RU" dirty="0" smtClean="0"/>
              <a:t>⁠Нажать кнопку «Отправить»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0545" y="702543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20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95248" y="713171"/>
            <a:ext cx="9343379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Заявление на выдачу СЭЗ нужно подписать и отправить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104870" y="5180408"/>
            <a:ext cx="3101335" cy="7959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514" y="5171967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729" y="5156527"/>
            <a:ext cx="777326" cy="707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41989" r="5503" b="18560"/>
          <a:stretch/>
        </p:blipFill>
        <p:spPr>
          <a:xfrm>
            <a:off x="884827" y="3673375"/>
            <a:ext cx="8816170" cy="2070340"/>
          </a:xfrm>
          <a:prstGeom prst="rect">
            <a:avLst/>
          </a:prstGeom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6490" y="869802"/>
            <a:ext cx="11738798" cy="22198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После отправки заявления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 Управление Роспотребнадзора по Республике Татарстан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необходимо самостоятельно отслеживать в ЕПГУ статус своего заявления!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 случае, если отказано в его регистрации,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оперативно принять меры по подаче заявления заново, устранив ошибки!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" name="Овал 5"/>
          <p:cNvSpPr/>
          <p:nvPr/>
        </p:nvSpPr>
        <p:spPr>
          <a:xfrm>
            <a:off x="1899597" y="3687744"/>
            <a:ext cx="3683479" cy="48603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265" y="3591113"/>
            <a:ext cx="2122023" cy="255952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466529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75849" y="677089"/>
            <a:ext cx="6893689" cy="41882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 случае, если Ваше заявление на выдачу СЭЗ зарегистрировано, </a:t>
            </a:r>
          </a:p>
          <a:p>
            <a:pPr algn="ctr"/>
            <a:r>
              <a:rPr lang="ru-RU" sz="2400" u="sng" dirty="0" smtClean="0">
                <a:solidFill>
                  <a:srgbClr val="002060"/>
                </a:solidFill>
              </a:rPr>
              <a:t>но сотрудником Управления (</a:t>
            </a:r>
            <a:r>
              <a:rPr lang="ru-RU" sz="2400" u="sng" dirty="0" err="1" smtClean="0">
                <a:solidFill>
                  <a:srgbClr val="002060"/>
                </a:solidFill>
              </a:rPr>
              <a:t>ГДиП</a:t>
            </a:r>
            <a:r>
              <a:rPr lang="ru-RU" sz="2400" u="sng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r>
              <a:rPr lang="ru-RU" sz="2400" u="sng" dirty="0" smtClean="0">
                <a:solidFill>
                  <a:srgbClr val="002060"/>
                </a:solidFill>
              </a:rPr>
              <a:t>выявлены ошибки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неверно указаны номер и дата экспертного заключения;</a:t>
            </a: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неверно выбрать вид деятельности;</a:t>
            </a: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в заявлении адрес места осуществления деятельности (фактический адрес) не соответствуют адресу, указанному в экспертном заявлении;</a:t>
            </a: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неточности в экспертном заключении;  </a:t>
            </a: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иное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с Вами свяжется сотрудник Управления и сообщит, что нужно написать заявление об отзыве на имя </a:t>
            </a:r>
            <a:r>
              <a:rPr lang="ru-RU" sz="2000" dirty="0" err="1" smtClean="0">
                <a:solidFill>
                  <a:srgbClr val="002060"/>
                </a:solidFill>
              </a:rPr>
              <a:t>М.А.Патяшиной</a:t>
            </a:r>
            <a:r>
              <a:rPr lang="ru-RU" sz="2000" dirty="0" smtClean="0">
                <a:solidFill>
                  <a:srgbClr val="002060"/>
                </a:solidFill>
              </a:rPr>
              <a:t> - Руководителя Управления РПН по РТ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0488" t="21938" r="51824" b="4488"/>
          <a:stretch/>
        </p:blipFill>
        <p:spPr>
          <a:xfrm>
            <a:off x="105269" y="664778"/>
            <a:ext cx="4933451" cy="5624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ая выноска 1"/>
          <p:cNvSpPr/>
          <p:nvPr/>
        </p:nvSpPr>
        <p:spPr>
          <a:xfrm>
            <a:off x="484402" y="5089585"/>
            <a:ext cx="2182483" cy="1544129"/>
          </a:xfrm>
          <a:prstGeom prst="wedgeRectCallout">
            <a:avLst>
              <a:gd name="adj1" fmla="val 58731"/>
              <a:gd name="adj2" fmla="val -8894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+mj-lt"/>
              </a:rPr>
              <a:t>В заявлении указать номер заявления в ЕПГУ, которое отзывается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92382" y="4944464"/>
            <a:ext cx="6877156" cy="169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333FF"/>
                </a:solidFill>
              </a:rPr>
              <a:t>Заявление об отзыве необходимо направить: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</a:rPr>
              <a:t>либо через систему Электронного документооборота РТ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отследить, чтобы было принято в Управлении</a:t>
            </a:r>
            <a:r>
              <a:rPr lang="ru-RU" sz="2000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</a:rPr>
              <a:t>либо на электронную почту Управления  </a:t>
            </a:r>
            <a:r>
              <a:rPr lang="en-US" sz="2000" b="1" dirty="0">
                <a:solidFill>
                  <a:srgbClr val="C00000"/>
                </a:solidFill>
              </a:rPr>
              <a:t>org@16.rospotrebnadzor.ru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32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1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3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724223" y="2636782"/>
            <a:ext cx="5257867" cy="156428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Зайти на единый портал государственных услуг (ЕПГУ)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  <a:hlinkClick r:id="rId4"/>
              </a:rPr>
              <a:t>https://esia.gosuslugi.ru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минуя сайт Управления Роспотребнадзора по Республике Татарстан</a:t>
            </a:r>
          </a:p>
        </p:txBody>
      </p:sp>
      <p:pic>
        <p:nvPicPr>
          <p:cNvPr id="22" name="Рисунок 21" descr="C:\Users\Admin\Downloads\2025-02-07_09-04-34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2" r="25114" b="3977"/>
          <a:stretch/>
        </p:blipFill>
        <p:spPr bwMode="auto">
          <a:xfrm>
            <a:off x="569343" y="1068382"/>
            <a:ext cx="5900468" cy="546172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4" name="Овал 23"/>
          <p:cNvSpPr/>
          <p:nvPr/>
        </p:nvSpPr>
        <p:spPr>
          <a:xfrm>
            <a:off x="1268082" y="3220448"/>
            <a:ext cx="4710023" cy="9806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07" y="3372938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728602" y="5038106"/>
            <a:ext cx="5253488" cy="138941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Процедуру подачи заявления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на выдачу СЭЗ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продолжить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через личный кабинет организации </a:t>
            </a:r>
            <a:r>
              <a:rPr lang="ru-RU" sz="2000" dirty="0" smtClean="0">
                <a:solidFill>
                  <a:schemeClr val="tx1"/>
                </a:solidFill>
              </a:rPr>
              <a:t>(!)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003021" y="708687"/>
            <a:ext cx="2234255" cy="9142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Вариант 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268350" y="1821780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1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423721" y="4275884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2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60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5" t="-166" r="24309" b="4980"/>
          <a:stretch/>
        </p:blipFill>
        <p:spPr>
          <a:xfrm>
            <a:off x="342603" y="877200"/>
            <a:ext cx="5925769" cy="531656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7" name="Объект 2"/>
          <p:cNvSpPr/>
          <p:nvPr/>
        </p:nvSpPr>
        <p:spPr>
          <a:xfrm>
            <a:off x="2014200" y="1550520"/>
            <a:ext cx="8309160" cy="48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	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1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13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687421" y="3147166"/>
            <a:ext cx="5257867" cy="289995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ЕПГУ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  <a:hlinkClick r:id="rId5"/>
              </a:rPr>
              <a:t>https://esia.gosuslugi.ru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через поиск найти </a:t>
            </a:r>
          </a:p>
          <a:p>
            <a:pPr algn="ctr"/>
            <a:r>
              <a:rPr lang="ru-RU" sz="2000" dirty="0" smtClean="0">
                <a:solidFill>
                  <a:srgbClr val="00B050"/>
                </a:solidFill>
              </a:rPr>
              <a:t>«Выдача и переоформление санитарно-эпидемиологического заключения (Федеральная служба по надзору в сфере защиты прав потребителей и благополучия человека)»</a:t>
            </a:r>
          </a:p>
        </p:txBody>
      </p:sp>
      <p:sp>
        <p:nvSpPr>
          <p:cNvPr id="24" name="Овал 23"/>
          <p:cNvSpPr/>
          <p:nvPr/>
        </p:nvSpPr>
        <p:spPr>
          <a:xfrm>
            <a:off x="1052422" y="2941608"/>
            <a:ext cx="4157933" cy="6383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21" y="3022858"/>
            <a:ext cx="475854" cy="47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8011467" y="790936"/>
            <a:ext cx="2234255" cy="9142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Вариант 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6795" y="2076264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3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4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319" t="10290" r="30748" b="6559"/>
          <a:stretch/>
        </p:blipFill>
        <p:spPr>
          <a:xfrm>
            <a:off x="147192" y="1509623"/>
            <a:ext cx="5717584" cy="513271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5058" t="9880" r="30101" b="22157"/>
          <a:stretch/>
        </p:blipFill>
        <p:spPr>
          <a:xfrm>
            <a:off x="6090792" y="1509623"/>
            <a:ext cx="5854496" cy="513271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36803" y="675316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4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545600" y="4623758"/>
            <a:ext cx="2441276" cy="768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663743" y="2812212"/>
            <a:ext cx="5034834" cy="768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28219" y="677772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5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3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51" y="4707017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032" y="2392494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5741" y="705310"/>
            <a:ext cx="765852" cy="6969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865" y="661001"/>
            <a:ext cx="765852" cy="69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899" t="10314" r="29690" b="32205"/>
          <a:stretch/>
        </p:blipFill>
        <p:spPr>
          <a:xfrm>
            <a:off x="435946" y="1224950"/>
            <a:ext cx="6148882" cy="517153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527929" y="9402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543805" y="1951250"/>
            <a:ext cx="1703596" cy="682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6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852663" y="2859106"/>
            <a:ext cx="4494362" cy="8684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4"/>
          <a:stretch/>
        </p:blipFill>
        <p:spPr>
          <a:xfrm>
            <a:off x="7057186" y="1937537"/>
            <a:ext cx="867331" cy="710039"/>
          </a:xfrm>
          <a:prstGeom prst="rect">
            <a:avLst/>
          </a:prstGeom>
          <a:ln w="0"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6947138" y="2911598"/>
            <a:ext cx="4896930" cy="268694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ЕПГУ в разделе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b="1" dirty="0" smtClean="0">
                <a:solidFill>
                  <a:schemeClr val="tx1"/>
                </a:solidFill>
              </a:rPr>
              <a:t>Что хотите сделать»»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выбрать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«Получить </a:t>
            </a:r>
          </a:p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санитарно-эпидемиологическое заключение</a:t>
            </a:r>
          </a:p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на виды деятельности»</a:t>
            </a:r>
          </a:p>
        </p:txBody>
      </p:sp>
      <p:pic>
        <p:nvPicPr>
          <p:cNvPr id="16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436" y="2992425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283" y="5287069"/>
            <a:ext cx="924306" cy="84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4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972" t="10258" r="29213" b="13913"/>
          <a:stretch/>
        </p:blipFill>
        <p:spPr>
          <a:xfrm>
            <a:off x="122523" y="1242445"/>
            <a:ext cx="7727515" cy="553791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6"/>
          <p:cNvSpPr/>
          <p:nvPr/>
        </p:nvSpPr>
        <p:spPr>
          <a:xfrm>
            <a:off x="200160" y="59792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431347" y="103280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51985" y="664778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7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94996" y="1239375"/>
            <a:ext cx="3934830" cy="22219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Информация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в личном кабинете  </a:t>
            </a:r>
            <a:r>
              <a:rPr lang="ru-RU" dirty="0">
                <a:solidFill>
                  <a:srgbClr val="0070C0"/>
                </a:solidFill>
                <a:hlinkClick r:id="rId4"/>
              </a:rPr>
              <a:t>https://</a:t>
            </a:r>
            <a:r>
              <a:rPr lang="ru-RU" dirty="0" smtClean="0">
                <a:solidFill>
                  <a:srgbClr val="0070C0"/>
                </a:solidFill>
                <a:hlinkClick r:id="rId4"/>
              </a:rPr>
              <a:t>esia.gosuslugi.ru</a:t>
            </a:r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уже содержит ответы на некоторые вопросы 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94996" y="5158594"/>
            <a:ext cx="4074543" cy="7246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Как можно получить готовое СЭЗ на ЛОУ, чтобы направить его в РЦ «Лето» для внесения в реестр?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80890" y="5193099"/>
            <a:ext cx="5063705" cy="6556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7444595" y="5520903"/>
            <a:ext cx="5400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994996" y="4373592"/>
            <a:ext cx="4074543" cy="6146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Почему заявление не приняли? 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80890" y="4442604"/>
            <a:ext cx="5063705" cy="6146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7444595" y="4749919"/>
            <a:ext cx="5400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530" y="1323061"/>
            <a:ext cx="942009" cy="1136224"/>
          </a:xfrm>
          <a:prstGeom prst="rect">
            <a:avLst/>
          </a:prstGeom>
          <a:noFill/>
          <a:extLst/>
        </p:spPr>
      </p:pic>
      <p:sp>
        <p:nvSpPr>
          <p:cNvPr id="19" name="Овал 18"/>
          <p:cNvSpPr/>
          <p:nvPr/>
        </p:nvSpPr>
        <p:spPr>
          <a:xfrm>
            <a:off x="2585908" y="5880298"/>
            <a:ext cx="4494362" cy="612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75" y="5928855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 flipH="1">
            <a:off x="10110158" y="3461303"/>
            <a:ext cx="8627" cy="82602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231" y="5677193"/>
            <a:ext cx="924306" cy="84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8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/>
          <p:nvPr/>
        </p:nvSpPr>
        <p:spPr>
          <a:xfrm>
            <a:off x="200160" y="53968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Заголовок 9"/>
          <p:cNvSpPr/>
          <p:nvPr/>
        </p:nvSpPr>
        <p:spPr>
          <a:xfrm>
            <a:off x="527929" y="9402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29967" t="12075" r="32061" b="5466"/>
          <a:stretch/>
        </p:blipFill>
        <p:spPr>
          <a:xfrm>
            <a:off x="120771" y="1142850"/>
            <a:ext cx="5214738" cy="559190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795063" y="667488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8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069184" y="5677193"/>
            <a:ext cx="1771165" cy="612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143" y="5688291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57" y="5663879"/>
            <a:ext cx="985995" cy="8972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5180" t="3422" r="31634" b="60332"/>
          <a:stretch/>
        </p:blipFill>
        <p:spPr>
          <a:xfrm>
            <a:off x="6139995" y="1139327"/>
            <a:ext cx="5416231" cy="1930156"/>
          </a:xfrm>
          <a:prstGeom prst="rect">
            <a:avLst/>
          </a:prstGeom>
        </p:spPr>
      </p:pic>
      <p:sp>
        <p:nvSpPr>
          <p:cNvPr id="13" name="Двойная стрелка влево/вправо 12"/>
          <p:cNvSpPr/>
          <p:nvPr/>
        </p:nvSpPr>
        <p:spPr>
          <a:xfrm>
            <a:off x="5368265" y="3680715"/>
            <a:ext cx="756000" cy="504000"/>
          </a:xfrm>
          <a:prstGeom prst="left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l="17692" t="33287" r="17793" b="37609"/>
          <a:stretch/>
        </p:blipFill>
        <p:spPr>
          <a:xfrm>
            <a:off x="6164146" y="3015626"/>
            <a:ext cx="5745193" cy="14578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l="41941" t="16936" r="26286" b="4463"/>
          <a:stretch/>
        </p:blipFill>
        <p:spPr>
          <a:xfrm>
            <a:off x="9961048" y="4018977"/>
            <a:ext cx="1948291" cy="2711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139995" y="1125886"/>
            <a:ext cx="5793496" cy="562583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90381" y="4125417"/>
            <a:ext cx="3372928" cy="25102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Данные в ЕПГУ </a:t>
            </a:r>
          </a:p>
          <a:p>
            <a:pPr algn="ctr"/>
            <a:r>
              <a:rPr lang="ru-RU" sz="2400" dirty="0" smtClean="0">
                <a:solidFill>
                  <a:srgbClr val="3333FF"/>
                </a:solidFill>
              </a:rPr>
              <a:t>должны совпадать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с данными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Федеральной налоговой службы России (ФНС)</a:t>
            </a:r>
          </a:p>
          <a:p>
            <a:pPr algn="ctr"/>
            <a:r>
              <a:rPr lang="en-US" sz="2400" dirty="0">
                <a:solidFill>
                  <a:srgbClr val="3333FF"/>
                </a:solidFill>
              </a:rPr>
              <a:t>https://</a:t>
            </a:r>
            <a:r>
              <a:rPr lang="en-US" sz="2400" dirty="0" smtClean="0">
                <a:solidFill>
                  <a:srgbClr val="3333FF"/>
                </a:solidFill>
              </a:rPr>
              <a:t>egrul.nalog.ru</a:t>
            </a:r>
            <a:endParaRPr lang="ru-RU" sz="2400" dirty="0">
              <a:solidFill>
                <a:srgbClr val="3333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42818" y="656558"/>
            <a:ext cx="2411444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ВАЖНО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9" name="Picture 2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315" y="696949"/>
            <a:ext cx="1337753" cy="1613559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855633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48" y="616418"/>
            <a:ext cx="1178886" cy="10727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231" t="9603" r="32452" b="35217"/>
          <a:stretch/>
        </p:blipFill>
        <p:spPr>
          <a:xfrm>
            <a:off x="6245524" y="1699404"/>
            <a:ext cx="5270307" cy="451004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 descr="C:\Users\Admin\Downloads\2025-02-07_09-11-20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9" t="7318" r="27564" b="31342"/>
          <a:stretch/>
        </p:blipFill>
        <p:spPr bwMode="auto">
          <a:xfrm>
            <a:off x="527929" y="1689205"/>
            <a:ext cx="5175847" cy="452024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ая соединительная линия 5"/>
          <p:cNvSpPr/>
          <p:nvPr/>
        </p:nvSpPr>
        <p:spPr>
          <a:xfrm>
            <a:off x="200160" y="539682"/>
            <a:ext cx="11643908" cy="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Заголовок 9"/>
          <p:cNvSpPr/>
          <p:nvPr/>
        </p:nvSpPr>
        <p:spPr>
          <a:xfrm>
            <a:off x="527929" y="94024"/>
            <a:ext cx="11638192" cy="46021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ПОРЯДОК ПОДАЧИ ЗАЯВЛЕНИЯ НА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ВЫДАЧУ СЭЗ ЧЕРЕЗ ЕПГУ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577" y="1993"/>
            <a:ext cx="493423" cy="55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72747" y="861215"/>
            <a:ext cx="1703596" cy="510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Шаг 8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463853" y="4790263"/>
            <a:ext cx="1771165" cy="612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018" y="4801361"/>
            <a:ext cx="601833" cy="60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/>
          <p:cNvSpPr/>
          <p:nvPr/>
        </p:nvSpPr>
        <p:spPr>
          <a:xfrm>
            <a:off x="819509" y="4199659"/>
            <a:ext cx="2432649" cy="612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986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8185</TotalTime>
  <Words>1052</Words>
  <Application>Microsoft Office PowerPoint</Application>
  <PresentationFormat>Широкоэкранный</PresentationFormat>
  <Paragraphs>202</Paragraphs>
  <Slides>25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User</dc:creator>
  <dc:description/>
  <cp:lastModifiedBy>111</cp:lastModifiedBy>
  <cp:revision>605</cp:revision>
  <cp:lastPrinted>2024-03-12T05:51:19Z</cp:lastPrinted>
  <dcterms:modified xsi:type="dcterms:W3CDTF">2025-02-20T16:55:32Z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44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44</vt:i4>
  </property>
</Properties>
</file>